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8" r:id="rId3"/>
    <p:sldId id="267" r:id="rId4"/>
    <p:sldId id="287" r:id="rId5"/>
    <p:sldId id="270" r:id="rId6"/>
    <p:sldId id="275" r:id="rId7"/>
    <p:sldId id="284" r:id="rId8"/>
    <p:sldId id="2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71" d="100"/>
          <a:sy n="171" d="100"/>
        </p:scale>
        <p:origin x="32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885D0-500F-4AE5-9CB7-B3D3D8B5870B}" type="datetimeFigureOut">
              <a:rPr lang="en-AU" smtClean="0"/>
              <a:t>4/09/2024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10113-9156-435F-9228-7298D8B1B9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70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This presentation was automatically generated by PowerPoint Copilot based on content found in this document:
https://chevron-my.sharepoint.com/personal/rsem_chevron_com/Documents/Microsoft%20Copilot%20Chat%20Files/KJKFC%20Data_All_240719.pdf
AI-generated content may be incorrect.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1091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survey results show that 40% are very satisfied with club communication, while 48.57% are satisfied. Comments were provided by 9 respondents. Regarding canteen purchases, 5.71% never buy food or drink.
Original Content:
Q19 Please rate how satisfied you are with the communication received from the Club
Answered: 35        Skipped: 14
Very Satisfied 40.00% (14)                                                                                                                                                                          Dissatisfied                                                              2.86                                                             %                                                              (1)                                                                                                                           Neither                                                                                                                           Dissatisfied nor                                                                                                                           Satisfied                                                                                                                           8.57                                                             %                                                              (3)                                                                                                                           Satisfied                                                              48.57                                                             %                                                              (17)
Q20 Do you have any comments in relation to the Clubs communication?
Answered: 9        Skipped: 40
Q21 On average, how often do you purchase food/drink from the canteen when it is open?
Answered: 35        Skipped: 14
Never                                                              5.71                                                             %                                                              (2)                             Rarely 14.29% (5)
Every second game day Every game day 60.00% (21)
20.00  % (7)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2976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survey on club recommendation had 39 respondents. 97.44% recommended the club, while 2.56% did not.
Original Content:
Q9 Would you recommend the Club to others?
Answered: 39        Skipped: 10
Yes                                                                   97.44                                                             %                                                              (38)                                                                                                                           No                                                                   2.56                                                             %                                                              (1)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775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survey on overall satisfaction with the club had 36 responses and 13 skips. 47.22% were very satisfied, 44.44% were satisfied, and 8.33% were neither dissatisfied nor satisfied.
Original Content:
Q12 Please rate your overall satisfaction with the Club
Answered: 36        Skipped: 13
Very Satisfied 47.22% (17)                                                                                                                                                                   Neither                                                                                                                           dissatisfied nor                                                                                                                           satisfied                                                                                                                           8.33                                                             %                                                              (3)                                                                                                                           Satisfied                                                              44.44                                                             %                                                              (16)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411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survey on club facilities had 36 responses and 13 skips. Satisfaction levels were varied, with 52.78% satisfied and 25% very satisfied.
Original Content:
Q17 Please rate your satisfaction with the Clubs facilities
Answered: 36        Skipped: 13
Dissatisfied 5.56% (2)
Very Satisfied 25.00% (9)
Neither Dissatisfied nor  satisfied 16.67% (6)
Satisfied 52.78% (19)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901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survey results show that 40% are very satisfied with club communication, while 48.57% are satisfied. Comments were provided by 9 respondents. Regarding canteen purchases, 5.71% never buy food or drink.
Original Content:
Q19 Please rate how satisfied you are with the communication received from the Club
Answered: 35        Skipped: 14
Very Satisfied 40.00% (14)                                                                                                                                                                          Dissatisfied                                                              2.86                                                             %                                                              (1)                                                                                                                           Neither                                                                                                                           Dissatisfied nor                                                                                                                           Satisfied                                                                                                                           8.57                                                             %                                                              (3)                                                                                                                           Satisfied                                                              48.57                                                             %                                                              (17)
Q20 Do you have any comments in relation to the Clubs communication?
Answered: 9        Skipped: 40
Q21 On average, how often do you purchase food/drink from the canteen when it is open?
Answered: 35        Skipped: 14
Never                                                              5.71                                                             %                                                              (2)                             Rarely 14.29% (5)
Every second game day Every game day 60.00% (21)
20.00  % (7)
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54371-7588-49AE-977C-84F51BEFB1B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806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3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5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8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5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0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4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73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8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3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73AF435-44C8-C44B-9352-ACFA393E2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1E356-10EC-8B47-5312-F83FA6D16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3826" y="978407"/>
            <a:ext cx="8180339" cy="3296703"/>
          </a:xfrm>
        </p:spPr>
        <p:txBody>
          <a:bodyPr anchor="t">
            <a:normAutofit fontScale="90000"/>
          </a:bodyPr>
          <a:lstStyle/>
          <a:p>
            <a:r>
              <a:rPr lang="en-AU" sz="6600" dirty="0"/>
              <a:t>KJKFC 2024 Strategic Plan Member Survey Results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D8A78E-AAB6-C125-6A57-5B031A873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1401" y="508090"/>
            <a:ext cx="807507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BFC5193-1606-67C6-6571-CC04CF234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1400" y="6209925"/>
            <a:ext cx="8101950" cy="45719"/>
          </a:xfrm>
          <a:custGeom>
            <a:avLst/>
            <a:gdLst>
              <a:gd name="connsiteX0" fmla="*/ 0 w 8715708"/>
              <a:gd name="connsiteY0" fmla="*/ 0 h 45719"/>
              <a:gd name="connsiteX1" fmla="*/ 3694525 w 8715708"/>
              <a:gd name="connsiteY1" fmla="*/ 0 h 45719"/>
              <a:gd name="connsiteX2" fmla="*/ 5021183 w 8715708"/>
              <a:gd name="connsiteY2" fmla="*/ 0 h 45719"/>
              <a:gd name="connsiteX3" fmla="*/ 8715708 w 8715708"/>
              <a:gd name="connsiteY3" fmla="*/ 0 h 45719"/>
              <a:gd name="connsiteX4" fmla="*/ 8715708 w 8715708"/>
              <a:gd name="connsiteY4" fmla="*/ 45719 h 45719"/>
              <a:gd name="connsiteX5" fmla="*/ 5021183 w 8715708"/>
              <a:gd name="connsiteY5" fmla="*/ 45719 h 45719"/>
              <a:gd name="connsiteX6" fmla="*/ 3694525 w 8715708"/>
              <a:gd name="connsiteY6" fmla="*/ 45719 h 45719"/>
              <a:gd name="connsiteX7" fmla="*/ 0 w 8715708"/>
              <a:gd name="connsiteY7" fmla="*/ 45719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15708" h="45719">
                <a:moveTo>
                  <a:pt x="0" y="0"/>
                </a:moveTo>
                <a:lnTo>
                  <a:pt x="3694525" y="0"/>
                </a:lnTo>
                <a:lnTo>
                  <a:pt x="5021183" y="0"/>
                </a:lnTo>
                <a:lnTo>
                  <a:pt x="8715708" y="0"/>
                </a:lnTo>
                <a:lnTo>
                  <a:pt x="8715708" y="45719"/>
                </a:lnTo>
                <a:lnTo>
                  <a:pt x="5021183" y="45719"/>
                </a:lnTo>
                <a:lnTo>
                  <a:pt x="3694525" y="45719"/>
                </a:lnTo>
                <a:lnTo>
                  <a:pt x="0" y="45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Kwinana Junior Knights Football Club">
            <a:extLst>
              <a:ext uri="{FF2B5EF4-FFF2-40B4-BE49-F238E27FC236}">
                <a16:creationId xmlns:a16="http://schemas.microsoft.com/office/drawing/2014/main" id="{AA3A66F3-31E0-340A-68C0-D782FA6C8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761" y="3630186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82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D1980C8-FD80-43D8-9D6A-0262A4D53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Kwinana Junior Knights Football Club">
            <a:extLst>
              <a:ext uri="{FF2B5EF4-FFF2-40B4-BE49-F238E27FC236}">
                <a16:creationId xmlns:a16="http://schemas.microsoft.com/office/drawing/2014/main" id="{1B09995C-59C1-B7D6-9ED9-AB14D3621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870" y="3607837"/>
            <a:ext cx="2078465" cy="273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73086B4-F6A0-38D1-BCF5-220CB09DF9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71662" y="508090"/>
            <a:ext cx="1882967" cy="5304137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300216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50198E-707B-53B9-7078-F67DF0D73838}"/>
              </a:ext>
            </a:extLst>
          </p:cNvPr>
          <p:cNvSpPr txBox="1"/>
          <p:nvPr/>
        </p:nvSpPr>
        <p:spPr>
          <a:xfrm>
            <a:off x="657923" y="1003095"/>
            <a:ext cx="43489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b="1" dirty="0"/>
              <a:t>KJKFC Vision &amp; Values </a:t>
            </a:r>
          </a:p>
        </p:txBody>
      </p:sp>
    </p:spTree>
    <p:extLst>
      <p:ext uri="{BB962C8B-B14F-4D97-AF65-F5344CB8AC3E}">
        <p14:creationId xmlns:p14="http://schemas.microsoft.com/office/powerpoint/2010/main" val="935925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03689-BB47-D0C0-A44C-B9E75588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26" y="976160"/>
            <a:ext cx="8687143" cy="1463040"/>
          </a:xfrm>
        </p:spPr>
        <p:txBody>
          <a:bodyPr>
            <a:normAutofit/>
          </a:bodyPr>
          <a:lstStyle/>
          <a:p>
            <a:r>
              <a:rPr lang="en-AU" sz="4400" dirty="0"/>
              <a:t>Survey Demographic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F74692-AE31-4A00-B5F9-994E8D519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68680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64C5A01-F10C-1C58-4583-920785865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7675" y="969963"/>
            <a:ext cx="4571387" cy="48704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15F21D9-CFD6-EA6D-5346-7EE6AC67B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15" y="1974301"/>
            <a:ext cx="6012338" cy="386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37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839C2F19-8FC2-4576-A76C-228178053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07D7B-2616-6E26-C1EB-882C54744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0680" y="976160"/>
            <a:ext cx="6181344" cy="1463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/>
              <a:t>Is the Club Welcoming &amp; Inclusive?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A7A481-09B7-459B-9BA1-EA1BEB4FC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00" y="508090"/>
            <a:ext cx="619048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B8FA08-C9C4-3FF8-E882-B868A19AC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8" y="3683833"/>
            <a:ext cx="4111462" cy="26621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4ED5DF-9DA5-4C09-1D16-D15860768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208" y="508090"/>
            <a:ext cx="4111462" cy="2693007"/>
          </a:xfrm>
          <a:prstGeom prst="rect">
            <a:avLst/>
          </a:prstGeom>
        </p:spPr>
      </p:pic>
      <p:pic>
        <p:nvPicPr>
          <p:cNvPr id="18" name="Picture 2" descr="Kwinana Junior Knights Football Club">
            <a:extLst>
              <a:ext uri="{FF2B5EF4-FFF2-40B4-BE49-F238E27FC236}">
                <a16:creationId xmlns:a16="http://schemas.microsoft.com/office/drawing/2014/main" id="{CBB1EE52-D4B2-FBC8-A098-D2C4AC308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892" y="2992167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6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D1DAD-1B4A-229D-38A8-CE94F68DB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7" y="976160"/>
            <a:ext cx="6300216" cy="132290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Recommendation of the Club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7B159-7263-52FB-1CC2-5092254C6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07224" y="1088204"/>
            <a:ext cx="4160520" cy="52578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Survey on Club Recommendation</a:t>
            </a:r>
          </a:p>
          <a:p>
            <a:r>
              <a:rPr lang="en-US" sz="1800" dirty="0"/>
              <a:t>Positive Responses</a:t>
            </a:r>
          </a:p>
          <a:p>
            <a:pPr lvl="1"/>
            <a:r>
              <a:rPr lang="en-US" dirty="0"/>
              <a:t>97.44% of participants recommend the Club</a:t>
            </a:r>
          </a:p>
          <a:p>
            <a:pPr lvl="1"/>
            <a:r>
              <a:rPr lang="en-US" dirty="0"/>
              <a:t>38 participants responded positively</a:t>
            </a:r>
          </a:p>
          <a:p>
            <a:r>
              <a:rPr lang="en-US" sz="1800" dirty="0"/>
              <a:t>Negative Responses</a:t>
            </a:r>
          </a:p>
          <a:p>
            <a:pPr lvl="1"/>
            <a:r>
              <a:rPr lang="en-US" dirty="0"/>
              <a:t>2.56% of participants do not recommend the Club</a:t>
            </a:r>
          </a:p>
          <a:p>
            <a:pPr lvl="1"/>
            <a:r>
              <a:rPr lang="en-US" dirty="0"/>
              <a:t>1 participant responded negatively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28192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B596C1-FB21-4DA9-8D06-42E47E70352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1973479"/>
              </p:ext>
            </p:extLst>
          </p:nvPr>
        </p:nvGraphicFramePr>
        <p:xfrm>
          <a:off x="626100" y="2656685"/>
          <a:ext cx="967869" cy="618538"/>
        </p:xfrm>
        <a:graphic>
          <a:graphicData uri="http://schemas.openxmlformats.org/drawingml/2006/table">
            <a:tbl>
              <a:tblPr firstRow="1" firstCol="1" bandRow="1">
                <a:solidFill>
                  <a:schemeClr val="tx1">
                    <a:lumMod val="75000"/>
                    <a:lumOff val="25000"/>
                  </a:schemeClr>
                </a:solidFill>
                <a:tableStyleId>{5C22544A-7EE6-4342-B048-85BDC9FD1C3A}</a:tableStyleId>
              </a:tblPr>
              <a:tblGrid>
                <a:gridCol w="322623">
                  <a:extLst>
                    <a:ext uri="{9D8B030D-6E8A-4147-A177-3AD203B41FA5}">
                      <a16:colId xmlns:a16="http://schemas.microsoft.com/office/drawing/2014/main" val="4082444888"/>
                    </a:ext>
                  </a:extLst>
                </a:gridCol>
                <a:gridCol w="322623">
                  <a:extLst>
                    <a:ext uri="{9D8B030D-6E8A-4147-A177-3AD203B41FA5}">
                      <a16:colId xmlns:a16="http://schemas.microsoft.com/office/drawing/2014/main" val="410623877"/>
                    </a:ext>
                  </a:extLst>
                </a:gridCol>
                <a:gridCol w="322623">
                  <a:extLst>
                    <a:ext uri="{9D8B030D-6E8A-4147-A177-3AD203B41FA5}">
                      <a16:colId xmlns:a16="http://schemas.microsoft.com/office/drawing/2014/main" val="1761914536"/>
                    </a:ext>
                  </a:extLst>
                </a:gridCol>
              </a:tblGrid>
              <a:tr h="524107">
                <a:tc>
                  <a:txBody>
                    <a:bodyPr/>
                    <a:lstStyle/>
                    <a:p>
                      <a:pPr marL="8636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2200" b="0" cap="none" spc="0" dirty="0">
                        <a:solidFill>
                          <a:schemeClr val="bg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184117" marR="113106" marT="141629" marB="14162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2200" b="0" cap="none" spc="0" dirty="0">
                        <a:solidFill>
                          <a:schemeClr val="bg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184117" marR="113106" marT="141629" marB="14162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sz="2200" b="0" cap="none" spc="0" dirty="0">
                        <a:solidFill>
                          <a:schemeClr val="bg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184117" marR="113106" marT="141629" marB="141629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10714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7ACFC5C-FB4B-F565-E994-8EA36EA03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59" y="2168912"/>
            <a:ext cx="7273990" cy="4409083"/>
          </a:xfrm>
          <a:prstGeom prst="rect">
            <a:avLst/>
          </a:prstGeom>
        </p:spPr>
      </p:pic>
      <p:pic>
        <p:nvPicPr>
          <p:cNvPr id="7" name="Picture 2" descr="Kwinana Junior Knights Football Club">
            <a:extLst>
              <a:ext uri="{FF2B5EF4-FFF2-40B4-BE49-F238E27FC236}">
                <a16:creationId xmlns:a16="http://schemas.microsoft.com/office/drawing/2014/main" id="{1142EF63-07A7-D453-660D-3691F7EC07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565" y="4506500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74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0C039-2103-C343-728D-C7109396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7" y="976160"/>
            <a:ext cx="6300216" cy="13229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Overall Satisfaction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4461F-8C0E-1F1D-C541-13FC75682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07224" y="1088204"/>
            <a:ext cx="4160520" cy="52578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Overall Satisfaction Ratings</a:t>
            </a:r>
          </a:p>
          <a:p>
            <a:pPr lvl="1"/>
            <a:r>
              <a:rPr lang="en-US" dirty="0"/>
              <a:t>Very Satisfied: 47.22% (17)</a:t>
            </a:r>
          </a:p>
          <a:p>
            <a:pPr lvl="1"/>
            <a:r>
              <a:rPr lang="en-US" dirty="0"/>
              <a:t>Satisfied: 44.44% (16)</a:t>
            </a:r>
          </a:p>
          <a:p>
            <a:pPr lvl="1"/>
            <a:r>
              <a:rPr lang="en-US" dirty="0"/>
              <a:t>Neither dissatisfied nor satisfied: 8.33% (3)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28192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DDCB11F-D9B9-429F-BA27-5E6035CB66D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2148614"/>
              </p:ext>
            </p:extLst>
          </p:nvPr>
        </p:nvGraphicFramePr>
        <p:xfrm>
          <a:off x="3183673" y="3870156"/>
          <a:ext cx="3616128" cy="507028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64400">
                  <a:extLst>
                    <a:ext uri="{9D8B030D-6E8A-4147-A177-3AD203B41FA5}">
                      <a16:colId xmlns:a16="http://schemas.microsoft.com/office/drawing/2014/main" val="2616514932"/>
                    </a:ext>
                  </a:extLst>
                </a:gridCol>
                <a:gridCol w="525666">
                  <a:extLst>
                    <a:ext uri="{9D8B030D-6E8A-4147-A177-3AD203B41FA5}">
                      <a16:colId xmlns:a16="http://schemas.microsoft.com/office/drawing/2014/main" val="3154508"/>
                    </a:ext>
                  </a:extLst>
                </a:gridCol>
                <a:gridCol w="525666">
                  <a:extLst>
                    <a:ext uri="{9D8B030D-6E8A-4147-A177-3AD203B41FA5}">
                      <a16:colId xmlns:a16="http://schemas.microsoft.com/office/drawing/2014/main" val="953896044"/>
                    </a:ext>
                  </a:extLst>
                </a:gridCol>
                <a:gridCol w="663120">
                  <a:extLst>
                    <a:ext uri="{9D8B030D-6E8A-4147-A177-3AD203B41FA5}">
                      <a16:colId xmlns:a16="http://schemas.microsoft.com/office/drawing/2014/main" val="2769490454"/>
                    </a:ext>
                  </a:extLst>
                </a:gridCol>
                <a:gridCol w="412082">
                  <a:extLst>
                    <a:ext uri="{9D8B030D-6E8A-4147-A177-3AD203B41FA5}">
                      <a16:colId xmlns:a16="http://schemas.microsoft.com/office/drawing/2014/main" val="974850307"/>
                    </a:ext>
                  </a:extLst>
                </a:gridCol>
                <a:gridCol w="412082">
                  <a:extLst>
                    <a:ext uri="{9D8B030D-6E8A-4147-A177-3AD203B41FA5}">
                      <a16:colId xmlns:a16="http://schemas.microsoft.com/office/drawing/2014/main" val="1277012690"/>
                    </a:ext>
                  </a:extLst>
                </a:gridCol>
                <a:gridCol w="324962">
                  <a:extLst>
                    <a:ext uri="{9D8B030D-6E8A-4147-A177-3AD203B41FA5}">
                      <a16:colId xmlns:a16="http://schemas.microsoft.com/office/drawing/2014/main" val="3557096155"/>
                    </a:ext>
                  </a:extLst>
                </a:gridCol>
                <a:gridCol w="488150">
                  <a:extLst>
                    <a:ext uri="{9D8B030D-6E8A-4147-A177-3AD203B41FA5}">
                      <a16:colId xmlns:a16="http://schemas.microsoft.com/office/drawing/2014/main" val="58626725"/>
                    </a:ext>
                  </a:extLst>
                </a:gridCol>
              </a:tblGrid>
              <a:tr h="217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000" b="0" cap="none" spc="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95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000" b="0" cap="none" spc="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29475" marR="29475" marT="42165" marB="5894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960361"/>
                  </a:ext>
                </a:extLst>
              </a:tr>
              <a:tr h="1604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000" b="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33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69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9475" marR="29475" marT="42165" marB="589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7522415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D530AAB-BC10-CFE3-4F8D-6A42E82EAB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09" y="1715924"/>
            <a:ext cx="6983606" cy="4205512"/>
          </a:xfrm>
          <a:prstGeom prst="rect">
            <a:avLst/>
          </a:prstGeom>
        </p:spPr>
      </p:pic>
      <p:pic>
        <p:nvPicPr>
          <p:cNvPr id="7" name="Picture 2" descr="Kwinana Junior Knights Football Club">
            <a:extLst>
              <a:ext uri="{FF2B5EF4-FFF2-40B4-BE49-F238E27FC236}">
                <a16:creationId xmlns:a16="http://schemas.microsoft.com/office/drawing/2014/main" id="{FD2BB329-ECAD-C622-0A2D-C05C56368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208" y="3384859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6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415C26-552F-857B-7D98-7CEE01E8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7" y="976160"/>
            <a:ext cx="6300216" cy="132290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dirty="0"/>
              <a:t>Satisfaction with Facilities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07918-F08D-A48A-4111-69F00A963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07224" y="1088204"/>
            <a:ext cx="4160520" cy="52578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dirty="0"/>
              <a:t>Levels of Satisfaction</a:t>
            </a:r>
          </a:p>
          <a:p>
            <a:pPr lvl="1"/>
            <a:r>
              <a:rPr lang="en-US" dirty="0"/>
              <a:t>Dissatisfied: 5.56% (2)</a:t>
            </a:r>
          </a:p>
          <a:p>
            <a:pPr lvl="1"/>
            <a:r>
              <a:rPr lang="en-US" dirty="0"/>
              <a:t>Very Satisfied: 25.00% (9)</a:t>
            </a:r>
          </a:p>
          <a:p>
            <a:pPr lvl="1"/>
            <a:r>
              <a:rPr lang="en-US" dirty="0"/>
              <a:t>Neither Dissatisfied nor Satisfied: 16.67% (6)</a:t>
            </a:r>
          </a:p>
          <a:p>
            <a:pPr lvl="1"/>
            <a:r>
              <a:rPr lang="en-US" dirty="0"/>
              <a:t>Satisfied: 52.78% (19)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281928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6FFDC72-D790-412A-97C8-F880D50ECC2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14769164"/>
              </p:ext>
            </p:extLst>
          </p:nvPr>
        </p:nvGraphicFramePr>
        <p:xfrm>
          <a:off x="517867" y="3959289"/>
          <a:ext cx="6281934" cy="857118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80207">
                  <a:extLst>
                    <a:ext uri="{9D8B030D-6E8A-4147-A177-3AD203B41FA5}">
                      <a16:colId xmlns:a16="http://schemas.microsoft.com/office/drawing/2014/main" val="4262337499"/>
                    </a:ext>
                  </a:extLst>
                </a:gridCol>
                <a:gridCol w="968814">
                  <a:extLst>
                    <a:ext uri="{9D8B030D-6E8A-4147-A177-3AD203B41FA5}">
                      <a16:colId xmlns:a16="http://schemas.microsoft.com/office/drawing/2014/main" val="3726710923"/>
                    </a:ext>
                  </a:extLst>
                </a:gridCol>
                <a:gridCol w="968814">
                  <a:extLst>
                    <a:ext uri="{9D8B030D-6E8A-4147-A177-3AD203B41FA5}">
                      <a16:colId xmlns:a16="http://schemas.microsoft.com/office/drawing/2014/main" val="1481350453"/>
                    </a:ext>
                  </a:extLst>
                </a:gridCol>
                <a:gridCol w="1072610">
                  <a:extLst>
                    <a:ext uri="{9D8B030D-6E8A-4147-A177-3AD203B41FA5}">
                      <a16:colId xmlns:a16="http://schemas.microsoft.com/office/drawing/2014/main" val="2011529614"/>
                    </a:ext>
                  </a:extLst>
                </a:gridCol>
                <a:gridCol w="773163">
                  <a:extLst>
                    <a:ext uri="{9D8B030D-6E8A-4147-A177-3AD203B41FA5}">
                      <a16:colId xmlns:a16="http://schemas.microsoft.com/office/drawing/2014/main" val="1919178895"/>
                    </a:ext>
                  </a:extLst>
                </a:gridCol>
                <a:gridCol w="773163">
                  <a:extLst>
                    <a:ext uri="{9D8B030D-6E8A-4147-A177-3AD203B41FA5}">
                      <a16:colId xmlns:a16="http://schemas.microsoft.com/office/drawing/2014/main" val="2024115727"/>
                    </a:ext>
                  </a:extLst>
                </a:gridCol>
                <a:gridCol w="551792">
                  <a:extLst>
                    <a:ext uri="{9D8B030D-6E8A-4147-A177-3AD203B41FA5}">
                      <a16:colId xmlns:a16="http://schemas.microsoft.com/office/drawing/2014/main" val="3715423057"/>
                    </a:ext>
                  </a:extLst>
                </a:gridCol>
                <a:gridCol w="793371">
                  <a:extLst>
                    <a:ext uri="{9D8B030D-6E8A-4147-A177-3AD203B41FA5}">
                      <a16:colId xmlns:a16="http://schemas.microsoft.com/office/drawing/2014/main" val="2595968783"/>
                    </a:ext>
                  </a:extLst>
                </a:gridCol>
              </a:tblGrid>
              <a:tr h="5343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900" b="1" cap="none" spc="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95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b="1" cap="none" spc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37036" marR="48132" marT="10582" marB="7936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820207"/>
                  </a:ext>
                </a:extLst>
              </a:tr>
              <a:tr h="3227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7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33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69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7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036" marR="48132" marT="10582" marB="7936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75478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EF02CF9-52BE-67A1-4B7E-381916CEE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91" y="2217601"/>
            <a:ext cx="6676042" cy="4128403"/>
          </a:xfrm>
          <a:prstGeom prst="rect">
            <a:avLst/>
          </a:prstGeom>
        </p:spPr>
      </p:pic>
      <p:pic>
        <p:nvPicPr>
          <p:cNvPr id="7" name="Picture 2" descr="Kwinana Junior Knights Football Club">
            <a:extLst>
              <a:ext uri="{FF2B5EF4-FFF2-40B4-BE49-F238E27FC236}">
                <a16:creationId xmlns:a16="http://schemas.microsoft.com/office/drawing/2014/main" id="{7257BDA5-B1C2-B48B-BAC4-24347F5666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244" y="3607883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5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9F38FC-2DEA-2647-C409-EF75720C1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082E5AA-6E5F-4FCC-8C41-11E32F833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07D7B-2616-6E26-C1EB-882C54744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978407"/>
            <a:ext cx="5102352" cy="16642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/>
              <a:t>Satisfaction with Communication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09D00-BCD0-6EBF-1A66-08B014B57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3056" y="978408"/>
            <a:ext cx="5504688" cy="536752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Communication Satisfaction</a:t>
            </a:r>
          </a:p>
          <a:p>
            <a:pPr lvl="1"/>
            <a:r>
              <a:rPr lang="en-US" dirty="0"/>
              <a:t>Very Satisfied: 40.00% (14)</a:t>
            </a:r>
          </a:p>
          <a:p>
            <a:pPr lvl="1"/>
            <a:r>
              <a:rPr lang="en-US" dirty="0"/>
              <a:t>Satisfied: 48.57% (17)</a:t>
            </a:r>
          </a:p>
          <a:p>
            <a:pPr lvl="1"/>
            <a:r>
              <a:rPr lang="en-US" dirty="0"/>
              <a:t>Neither Dissatisfied nor Satisfied: 8.57% (3)</a:t>
            </a:r>
          </a:p>
          <a:p>
            <a:pPr lvl="1"/>
            <a:r>
              <a:rPr lang="en-US" dirty="0"/>
              <a:t>Dissatisfied: 2.86% (1)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BE0106-0C20-465B-A1BE-0BAC2737B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3D569D-D3A6-49CA-A483-291E95DAC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3056" y="559870"/>
            <a:ext cx="551383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AEDD189-CCDC-42EF-89E0-A9D25906ABB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7595648"/>
              </p:ext>
            </p:extLst>
          </p:nvPr>
        </p:nvGraphicFramePr>
        <p:xfrm>
          <a:off x="517871" y="4201967"/>
          <a:ext cx="5112398" cy="77664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64126">
                  <a:extLst>
                    <a:ext uri="{9D8B030D-6E8A-4147-A177-3AD203B41FA5}">
                      <a16:colId xmlns:a16="http://schemas.microsoft.com/office/drawing/2014/main" val="2526997498"/>
                    </a:ext>
                  </a:extLst>
                </a:gridCol>
                <a:gridCol w="769259">
                  <a:extLst>
                    <a:ext uri="{9D8B030D-6E8A-4147-A177-3AD203B41FA5}">
                      <a16:colId xmlns:a16="http://schemas.microsoft.com/office/drawing/2014/main" val="1622081426"/>
                    </a:ext>
                  </a:extLst>
                </a:gridCol>
                <a:gridCol w="769259">
                  <a:extLst>
                    <a:ext uri="{9D8B030D-6E8A-4147-A177-3AD203B41FA5}">
                      <a16:colId xmlns:a16="http://schemas.microsoft.com/office/drawing/2014/main" val="4168784787"/>
                    </a:ext>
                  </a:extLst>
                </a:gridCol>
                <a:gridCol w="846508">
                  <a:extLst>
                    <a:ext uri="{9D8B030D-6E8A-4147-A177-3AD203B41FA5}">
                      <a16:colId xmlns:a16="http://schemas.microsoft.com/office/drawing/2014/main" val="2678760149"/>
                    </a:ext>
                  </a:extLst>
                </a:gridCol>
                <a:gridCol w="641134">
                  <a:extLst>
                    <a:ext uri="{9D8B030D-6E8A-4147-A177-3AD203B41FA5}">
                      <a16:colId xmlns:a16="http://schemas.microsoft.com/office/drawing/2014/main" val="9620367"/>
                    </a:ext>
                  </a:extLst>
                </a:gridCol>
                <a:gridCol w="641134">
                  <a:extLst>
                    <a:ext uri="{9D8B030D-6E8A-4147-A177-3AD203B41FA5}">
                      <a16:colId xmlns:a16="http://schemas.microsoft.com/office/drawing/2014/main" val="4047860574"/>
                    </a:ext>
                  </a:extLst>
                </a:gridCol>
                <a:gridCol w="450563">
                  <a:extLst>
                    <a:ext uri="{9D8B030D-6E8A-4147-A177-3AD203B41FA5}">
                      <a16:colId xmlns:a16="http://schemas.microsoft.com/office/drawing/2014/main" val="623585663"/>
                    </a:ext>
                  </a:extLst>
                </a:gridCol>
                <a:gridCol w="630415">
                  <a:extLst>
                    <a:ext uri="{9D8B030D-6E8A-4147-A177-3AD203B41FA5}">
                      <a16:colId xmlns:a16="http://schemas.microsoft.com/office/drawing/2014/main" val="2221772643"/>
                    </a:ext>
                  </a:extLst>
                </a:gridCol>
              </a:tblGrid>
              <a:tr h="4116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600" b="1" cap="all" spc="6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 dirty="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952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4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600" b="1" cap="all" spc="60">
                        <a:solidFill>
                          <a:schemeClr val="tx1"/>
                        </a:solidFill>
                        <a:effectLst/>
                        <a:highlight>
                          <a:srgbClr val="EDEEEE"/>
                        </a:highlight>
                      </a:endParaRPr>
                    </a:p>
                  </a:txBody>
                  <a:tcPr marL="46281" marR="44580" marT="49004" marB="490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846560"/>
                  </a:ext>
                </a:extLst>
              </a:tr>
              <a:tr h="3650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600" b="1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1143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209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337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698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9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6281" marR="44580" marT="35051" marB="4900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186133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1C8E729-8415-9B6A-0906-1ABEF124C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90" y="2492297"/>
            <a:ext cx="5765318" cy="3916933"/>
          </a:xfrm>
          <a:prstGeom prst="rect">
            <a:avLst/>
          </a:prstGeom>
        </p:spPr>
      </p:pic>
      <p:pic>
        <p:nvPicPr>
          <p:cNvPr id="7" name="Picture 2" descr="Kwinana Junior Knights Football Club">
            <a:extLst>
              <a:ext uri="{FF2B5EF4-FFF2-40B4-BE49-F238E27FC236}">
                <a16:creationId xmlns:a16="http://schemas.microsoft.com/office/drawing/2014/main" id="{BA563172-B888-6D76-7726-5C11EEB42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478" y="3345830"/>
            <a:ext cx="159067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449842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807</Words>
  <Application>Microsoft Office PowerPoint</Application>
  <PresentationFormat>Widescreen</PresentationFormat>
  <Paragraphs>41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Bierstadt</vt:lpstr>
      <vt:lpstr>GestaltVTI</vt:lpstr>
      <vt:lpstr>KJKFC 2024 Strategic Plan Member Survey Results</vt:lpstr>
      <vt:lpstr>PowerPoint Presentation</vt:lpstr>
      <vt:lpstr>Survey Demographic </vt:lpstr>
      <vt:lpstr>Is the Club Welcoming &amp; Inclusive? </vt:lpstr>
      <vt:lpstr>Recommendation of the Club</vt:lpstr>
      <vt:lpstr>Overall Satisfaction</vt:lpstr>
      <vt:lpstr>Satisfaction with Facilities</vt:lpstr>
      <vt:lpstr>Satisfaction with Communication</vt:lpstr>
    </vt:vector>
  </TitlesOfParts>
  <Company>Chevron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Semple, Robert</dc:creator>
  <cp:lastModifiedBy>Semple, Robert</cp:lastModifiedBy>
  <cp:revision>1</cp:revision>
  <dcterms:created xsi:type="dcterms:W3CDTF">2024-09-04T04:00:36Z</dcterms:created>
  <dcterms:modified xsi:type="dcterms:W3CDTF">2024-09-04T04:26:20Z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e4db608-ddec-4a44-8ad7-7d5a79b7448e_Enabled">
    <vt:lpwstr>true</vt:lpwstr>
  </property>
  <property fmtid="{D5CDD505-2E9C-101B-9397-08002B2CF9AE}" pid="3" name="MSIP_Label_6e4db608-ddec-4a44-8ad7-7d5a79b7448e_SetDate">
    <vt:lpwstr>2024-09-04T04:26:04Z</vt:lpwstr>
  </property>
  <property fmtid="{D5CDD505-2E9C-101B-9397-08002B2CF9AE}" pid="4" name="MSIP_Label_6e4db608-ddec-4a44-8ad7-7d5a79b7448e_Method">
    <vt:lpwstr>Standard</vt:lpwstr>
  </property>
  <property fmtid="{D5CDD505-2E9C-101B-9397-08002B2CF9AE}" pid="5" name="MSIP_Label_6e4db608-ddec-4a44-8ad7-7d5a79b7448e_Name">
    <vt:lpwstr>Internal</vt:lpwstr>
  </property>
  <property fmtid="{D5CDD505-2E9C-101B-9397-08002B2CF9AE}" pid="6" name="MSIP_Label_6e4db608-ddec-4a44-8ad7-7d5a79b7448e_SiteId">
    <vt:lpwstr>fd799da1-bfc1-4234-a91c-72b3a1cb9e26</vt:lpwstr>
  </property>
  <property fmtid="{D5CDD505-2E9C-101B-9397-08002B2CF9AE}" pid="7" name="MSIP_Label_6e4db608-ddec-4a44-8ad7-7d5a79b7448e_ActionId">
    <vt:lpwstr>17dbbdfc-e018-48c0-a114-41d3e5c1c603</vt:lpwstr>
  </property>
  <property fmtid="{D5CDD505-2E9C-101B-9397-08002B2CF9AE}" pid="8" name="MSIP_Label_6e4db608-ddec-4a44-8ad7-7d5a79b7448e_ContentBits">
    <vt:lpwstr>0</vt:lpwstr>
  </property>
</Properties>
</file>